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2A38E-93BB-4449-9A3F-F680BFD7958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C730-75E7-487C-878F-87DCE1914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Created: 2023 Last Reviewed or Updated: 05/04/23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Owner: Health Sciences PMIO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13AA1C-06F7-4A7B-AF73-E90FF6AB64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57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534C-9C38-4F50-81F2-1CD5E82D2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C5335-41B9-4B7C-A243-D7B49D5E4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7BC46-6DED-405F-BF8D-14750468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6EF5D-D716-4B08-A920-3BCF40E8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4ADE-172B-4EC3-B6ED-8771D666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2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C5D2-7758-46F0-A540-BC792734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0F6A2-AD85-4921-BA67-F295E417A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AF561-CEB6-4C07-B858-D42DE0B3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8F2EC-CCA9-4389-A12C-984C54C8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F9AA-7E3C-4FB1-AC9E-C9EAEA35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2FF58-6B6D-4EB2-8A3D-BBCCDC659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59B21-3750-430A-A384-93F380ED2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B6E0-B32C-4D3A-B1B3-124ECF66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271AC-B3F4-4433-98CE-A175EAB7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65CF9-DFE7-4DA2-A53D-175E19B0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1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72897-C95E-4B7C-924F-8CE67D648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8220-C8EA-4F26-B301-E5318130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DF214-D57B-40F8-A7F3-2DF973BB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DC533-80BD-4C77-9495-ECD2FD400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3E6A-0015-4372-8D41-F2770E061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963A-8158-4F06-B934-5103D535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FE47E-0D8C-4F4B-BADE-D99B8940B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9EFFE-641C-4150-91A4-C94F4A83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01A84-EC83-4236-9028-59BCA8FB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3E05B-8C2D-40B9-95B2-1021B91B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F99B-78EB-4DE2-AC10-158CE5F7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26A05-2B04-4950-9609-8CA61D9B0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87B15-2216-4AF5-8B14-EBDBB4272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4CF32-D63A-40A1-8DE9-8B392961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D8E0-EDAC-445F-83F4-49A44967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7CC39-7F43-4FA6-8E3A-C5782A6D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7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9D7E-92F2-4760-8B6E-675DB2D0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A3BE0-6298-4ABF-8D13-62C0FD71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AD648-1E3B-4B58-9123-F98005482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99CFA-96D2-45A7-A290-E0074B770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8283CC-DDBE-43EC-9BAF-5C140B9A5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D6156-1579-4DCA-9E65-4B777C04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5CE49-FA6A-44A1-B5CE-A7458B9C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637B26-1ED0-4D09-916A-0CC2CF78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6177E-7C07-4657-B98C-16FD9474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28F43-325A-4B44-A639-AD74D593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C618E-18B3-4592-A866-88BBD7960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54E52-511D-4263-B6CB-2F8E43D1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9F96-E952-4526-B0C0-1EFE8EF0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EB6D1-4DC9-4E89-8F67-04CEBC08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3BB7A-6589-4019-977E-4D396132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6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24E7-F491-4C08-A1BC-A5FFDB11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37136-7738-480D-9D08-E71A51D6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475CE-DBD4-40AD-BF6C-3BEF0DD0E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4EA89-3685-4154-85A9-B6928A62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A26CB-D534-4365-954B-740A0955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D7288-21BB-4CE0-A6A2-92135986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5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137F-E27A-447D-AC21-C712747E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BC5FC-BAA2-4606-8899-228445DC9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9F0C1-A7C1-4BE0-9826-BB91BDE21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0E32B-83A7-4970-AAAC-28B7CCD6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78A81-E476-4616-A5DF-02037BBD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3EFD-624A-4B77-AEFF-DC89A9F2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0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64DA0-1899-469A-918F-79DBB1DB9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075AA-9A3C-48A0-BB60-428A2928B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305C-49F6-47DC-824A-87001385D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9FE6-319F-42A0-BA2C-DE6294C02756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97BA6-CEFB-4038-B360-4886F514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4FDE1-E13A-4714-814E-5F71645C9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9628-E3EA-43D9-B094-6A6215AA0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29875228-5712-4EB7-B73C-94F674B2666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52073" y="18536"/>
          <a:ext cx="4105223" cy="6813245"/>
        </p:xfrm>
        <a:graphic>
          <a:graphicData uri="http://schemas.openxmlformats.org/drawingml/2006/table">
            <a:tbl>
              <a:tblPr firstRow="1" bandRow="1"/>
              <a:tblGrid>
                <a:gridCol w="688107">
                  <a:extLst>
                    <a:ext uri="{9D8B030D-6E8A-4147-A177-3AD203B41FA5}">
                      <a16:colId xmlns:a16="http://schemas.microsoft.com/office/drawing/2014/main" val="2802294229"/>
                    </a:ext>
                  </a:extLst>
                </a:gridCol>
                <a:gridCol w="3417116">
                  <a:extLst>
                    <a:ext uri="{9D8B030D-6E8A-4147-A177-3AD203B41FA5}">
                      <a16:colId xmlns:a16="http://schemas.microsoft.com/office/drawing/2014/main" val="2185253016"/>
                    </a:ext>
                  </a:extLst>
                </a:gridCol>
              </a:tblGrid>
              <a:tr h="40350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Step 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Write the problem (or the effect) at the mouth of the fish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78401"/>
                  </a:ext>
                </a:extLst>
              </a:tr>
              <a:tr h="591602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Step 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668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Draw the fishbone’s backbone and its spines with a box to group the main categories of the problem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42216"/>
                  </a:ext>
                </a:extLst>
              </a:tr>
              <a:tr h="1385818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Step 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Identify common categories to the problem and write them in the boxes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Common categories: People, Environment, Materials, Method, Equipment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Or brainstorm them based on the problem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9510"/>
                  </a:ext>
                </a:extLst>
              </a:tr>
              <a:tr h="162050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Step 3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Brainstorm all</a:t>
                      </a:r>
                      <a:r>
                        <a:rPr lang="en-US" sz="1400" baseline="0" dirty="0"/>
                        <a:t> possible causes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1) Use a waste walk,  2) Have team list out all issues on sticky notes and categorize them to get started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Ask why does this happen and  write the answer under the applicable category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The answer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may apply to more than one category- HINT that this may be a root cause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28260"/>
                  </a:ext>
                </a:extLst>
              </a:tr>
              <a:tr h="80868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Step 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Continue asking why for each cause</a:t>
                      </a:r>
                      <a:r>
                        <a:rPr lang="en-US" sz="1400" baseline="0" dirty="0"/>
                        <a:t> listed</a:t>
                      </a:r>
                      <a:r>
                        <a:rPr lang="en-US" sz="1400" dirty="0"/>
                        <a:t>, gaining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a</a:t>
                      </a:r>
                      <a:r>
                        <a:rPr lang="en-US" sz="1400" baseline="0" dirty="0"/>
                        <a:t> deeper understanding</a:t>
                      </a:r>
                      <a:r>
                        <a:rPr lang="en-US" sz="1400" dirty="0"/>
                        <a:t> until you get to the root cause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3428"/>
                  </a:ext>
                </a:extLst>
              </a:tr>
              <a:tr h="87114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Step 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/>
                        <a:t>Prioritize which root causes to tackle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Highest impact/benefit and less effort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Can be done timely</a:t>
                      </a:r>
                    </a:p>
                    <a:p>
                      <a:pPr marL="401638" marR="0" lvl="1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Is under the teams span of control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4902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8BFDAD-F3A9-4D24-9F1E-C766AF676814}"/>
              </a:ext>
            </a:extLst>
          </p:cNvPr>
          <p:cNvCxnSpPr>
            <a:cxnSpLocks/>
          </p:cNvCxnSpPr>
          <p:nvPr/>
        </p:nvCxnSpPr>
        <p:spPr>
          <a:xfrm>
            <a:off x="638845" y="3425159"/>
            <a:ext cx="6314335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6547948-87FF-4E38-8F31-69CA05A9B312}"/>
              </a:ext>
            </a:extLst>
          </p:cNvPr>
          <p:cNvSpPr/>
          <p:nvPr/>
        </p:nvSpPr>
        <p:spPr>
          <a:xfrm>
            <a:off x="6913095" y="3097026"/>
            <a:ext cx="1023513" cy="56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Problem (Effect)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2306B1-3B17-41FA-A7E6-4ABA813B8787}"/>
              </a:ext>
            </a:extLst>
          </p:cNvPr>
          <p:cNvCxnSpPr>
            <a:cxnSpLocks/>
          </p:cNvCxnSpPr>
          <p:nvPr/>
        </p:nvCxnSpPr>
        <p:spPr>
          <a:xfrm flipH="1" flipV="1">
            <a:off x="5341823" y="1287320"/>
            <a:ext cx="1263419" cy="21041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570014-EF86-49D5-9C1A-87381393CDB5}"/>
              </a:ext>
            </a:extLst>
          </p:cNvPr>
          <p:cNvCxnSpPr>
            <a:cxnSpLocks/>
          </p:cNvCxnSpPr>
          <p:nvPr/>
        </p:nvCxnSpPr>
        <p:spPr>
          <a:xfrm flipH="1" flipV="1">
            <a:off x="1442016" y="1287320"/>
            <a:ext cx="1273545" cy="21041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A9E828-8C5E-4667-8238-9EC545899F3F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1044351" y="3461391"/>
            <a:ext cx="1661818" cy="19854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78E0D4-8A09-4967-A4EC-B130C7CFCBF0}"/>
              </a:ext>
            </a:extLst>
          </p:cNvPr>
          <p:cNvCxnSpPr>
            <a:cxnSpLocks/>
          </p:cNvCxnSpPr>
          <p:nvPr/>
        </p:nvCxnSpPr>
        <p:spPr>
          <a:xfrm flipV="1">
            <a:off x="4863047" y="3443423"/>
            <a:ext cx="1742196" cy="21041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98B80-1A1B-4BF0-833E-084BA2D139F7}"/>
              </a:ext>
            </a:extLst>
          </p:cNvPr>
          <p:cNvSpPr/>
          <p:nvPr/>
        </p:nvSpPr>
        <p:spPr>
          <a:xfrm>
            <a:off x="4533839" y="877381"/>
            <a:ext cx="1600200" cy="429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Category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FDF276-55FC-4128-B258-0EF7311330F0}"/>
              </a:ext>
            </a:extLst>
          </p:cNvPr>
          <p:cNvSpPr/>
          <p:nvPr/>
        </p:nvSpPr>
        <p:spPr>
          <a:xfrm>
            <a:off x="819361" y="877381"/>
            <a:ext cx="1600200" cy="429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Category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971AB0-03EE-40CC-9C44-930F41373F91}"/>
              </a:ext>
            </a:extLst>
          </p:cNvPr>
          <p:cNvSpPr/>
          <p:nvPr/>
        </p:nvSpPr>
        <p:spPr>
          <a:xfrm>
            <a:off x="4032709" y="5446857"/>
            <a:ext cx="1600200" cy="429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Category 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289630-13E3-4E3D-A1BE-246D861DAD58}"/>
              </a:ext>
            </a:extLst>
          </p:cNvPr>
          <p:cNvSpPr/>
          <p:nvPr/>
        </p:nvSpPr>
        <p:spPr>
          <a:xfrm>
            <a:off x="244251" y="5446857"/>
            <a:ext cx="1600200" cy="429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Category 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E8C459-64D6-4437-AB33-E2DAD06738FF}"/>
              </a:ext>
            </a:extLst>
          </p:cNvPr>
          <p:cNvCxnSpPr>
            <a:cxnSpLocks/>
          </p:cNvCxnSpPr>
          <p:nvPr/>
        </p:nvCxnSpPr>
        <p:spPr>
          <a:xfrm flipH="1">
            <a:off x="244251" y="1664953"/>
            <a:ext cx="1444840" cy="54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CED56F9-227F-4FA0-A182-FCF9381A4059}"/>
              </a:ext>
            </a:extLst>
          </p:cNvPr>
          <p:cNvCxnSpPr>
            <a:cxnSpLocks/>
          </p:cNvCxnSpPr>
          <p:nvPr/>
        </p:nvCxnSpPr>
        <p:spPr>
          <a:xfrm flipH="1">
            <a:off x="501123" y="2491822"/>
            <a:ext cx="1633806" cy="139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C7676A-4813-48CF-90F8-954E205EE54B}"/>
              </a:ext>
            </a:extLst>
          </p:cNvPr>
          <p:cNvCxnSpPr>
            <a:cxnSpLocks/>
          </p:cNvCxnSpPr>
          <p:nvPr/>
        </p:nvCxnSpPr>
        <p:spPr>
          <a:xfrm flipH="1">
            <a:off x="4131893" y="1536045"/>
            <a:ext cx="1361888" cy="36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9B4D79F-F672-4FC7-9CBB-E9365551C967}"/>
              </a:ext>
            </a:extLst>
          </p:cNvPr>
          <p:cNvCxnSpPr>
            <a:cxnSpLocks/>
          </p:cNvCxnSpPr>
          <p:nvPr/>
        </p:nvCxnSpPr>
        <p:spPr>
          <a:xfrm flipH="1">
            <a:off x="4759954" y="3077401"/>
            <a:ext cx="1640314" cy="196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F6F924-49F7-44A4-AE90-7153716F66CB}"/>
              </a:ext>
            </a:extLst>
          </p:cNvPr>
          <p:cNvCxnSpPr>
            <a:cxnSpLocks/>
          </p:cNvCxnSpPr>
          <p:nvPr/>
        </p:nvCxnSpPr>
        <p:spPr>
          <a:xfrm flipH="1">
            <a:off x="4030132" y="2156579"/>
            <a:ext cx="1794840" cy="209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410B9D-ED06-453B-9883-A217F6394FAC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2854700" y="3426053"/>
            <a:ext cx="1535484" cy="20208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DFE4C4A-F5CC-4DF2-898F-DA86794C1322}"/>
              </a:ext>
            </a:extLst>
          </p:cNvPr>
          <p:cNvSpPr/>
          <p:nvPr/>
        </p:nvSpPr>
        <p:spPr>
          <a:xfrm>
            <a:off x="2054600" y="5446857"/>
            <a:ext cx="1600200" cy="429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Category 4                                       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EF87CB-7022-4B44-9522-91E8072DD4EE}"/>
              </a:ext>
            </a:extLst>
          </p:cNvPr>
          <p:cNvSpPr txBox="1"/>
          <p:nvPr/>
        </p:nvSpPr>
        <p:spPr>
          <a:xfrm>
            <a:off x="312326" y="1394145"/>
            <a:ext cx="87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FB59D93-1904-479B-B9FA-52D9FA33D3EF}"/>
              </a:ext>
            </a:extLst>
          </p:cNvPr>
          <p:cNvCxnSpPr>
            <a:cxnSpLocks/>
          </p:cNvCxnSpPr>
          <p:nvPr/>
        </p:nvCxnSpPr>
        <p:spPr>
          <a:xfrm flipH="1" flipV="1">
            <a:off x="2884786" y="3753293"/>
            <a:ext cx="123426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136D816-ECA5-4BBE-9DDC-1E543314BBB1}"/>
              </a:ext>
            </a:extLst>
          </p:cNvPr>
          <p:cNvCxnSpPr>
            <a:cxnSpLocks/>
          </p:cNvCxnSpPr>
          <p:nvPr/>
        </p:nvCxnSpPr>
        <p:spPr>
          <a:xfrm flipH="1">
            <a:off x="2365924" y="4895448"/>
            <a:ext cx="8604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E7A49A-58B9-4F30-BEB1-D959C304E999}"/>
              </a:ext>
            </a:extLst>
          </p:cNvPr>
          <p:cNvCxnSpPr>
            <a:cxnSpLocks/>
          </p:cNvCxnSpPr>
          <p:nvPr/>
        </p:nvCxnSpPr>
        <p:spPr>
          <a:xfrm flipH="1" flipV="1">
            <a:off x="4544110" y="3789248"/>
            <a:ext cx="1720886" cy="125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17BF41-818A-447B-B993-29AA4422CE0D}"/>
              </a:ext>
            </a:extLst>
          </p:cNvPr>
          <p:cNvCxnSpPr>
            <a:cxnSpLocks/>
          </p:cNvCxnSpPr>
          <p:nvPr/>
        </p:nvCxnSpPr>
        <p:spPr>
          <a:xfrm flipH="1" flipV="1">
            <a:off x="3971526" y="5232144"/>
            <a:ext cx="1115575" cy="2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829C4DF-3E53-441A-BCB7-E7FBF0A2EB43}"/>
              </a:ext>
            </a:extLst>
          </p:cNvPr>
          <p:cNvCxnSpPr>
            <a:cxnSpLocks/>
          </p:cNvCxnSpPr>
          <p:nvPr/>
        </p:nvCxnSpPr>
        <p:spPr>
          <a:xfrm flipH="1">
            <a:off x="5485911" y="3818359"/>
            <a:ext cx="266531" cy="5060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F534930-56DD-4214-A655-990953FF28B0}"/>
              </a:ext>
            </a:extLst>
          </p:cNvPr>
          <p:cNvCxnSpPr>
            <a:cxnSpLocks/>
          </p:cNvCxnSpPr>
          <p:nvPr/>
        </p:nvCxnSpPr>
        <p:spPr>
          <a:xfrm flipH="1">
            <a:off x="4524910" y="4312449"/>
            <a:ext cx="980611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9B20651-91B2-4FB8-ABB4-6A743260439F}"/>
              </a:ext>
            </a:extLst>
          </p:cNvPr>
          <p:cNvCxnSpPr>
            <a:cxnSpLocks/>
          </p:cNvCxnSpPr>
          <p:nvPr/>
        </p:nvCxnSpPr>
        <p:spPr>
          <a:xfrm flipH="1">
            <a:off x="4740344" y="4308420"/>
            <a:ext cx="266531" cy="5060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EA9938B-0D90-4749-A706-E4861FDC79C7}"/>
              </a:ext>
            </a:extLst>
          </p:cNvPr>
          <p:cNvCxnSpPr>
            <a:cxnSpLocks/>
          </p:cNvCxnSpPr>
          <p:nvPr/>
        </p:nvCxnSpPr>
        <p:spPr>
          <a:xfrm flipH="1">
            <a:off x="3779343" y="4815957"/>
            <a:ext cx="9806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CE8906A-0F6D-43E4-B07F-BB5FE0EED76A}"/>
              </a:ext>
            </a:extLst>
          </p:cNvPr>
          <p:cNvSpPr txBox="1"/>
          <p:nvPr/>
        </p:nvSpPr>
        <p:spPr>
          <a:xfrm>
            <a:off x="6885720" y="3673132"/>
            <a:ext cx="1099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Ask Why?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D5199BA-F7D8-4D0C-8CBA-29688B0CD264}"/>
              </a:ext>
            </a:extLst>
          </p:cNvPr>
          <p:cNvCxnSpPr>
            <a:cxnSpLocks/>
          </p:cNvCxnSpPr>
          <p:nvPr/>
        </p:nvCxnSpPr>
        <p:spPr>
          <a:xfrm flipH="1">
            <a:off x="1334160" y="1670377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E573AD-853E-4988-907E-AC23F9C58D50}"/>
              </a:ext>
            </a:extLst>
          </p:cNvPr>
          <p:cNvCxnSpPr>
            <a:cxnSpLocks/>
          </p:cNvCxnSpPr>
          <p:nvPr/>
        </p:nvCxnSpPr>
        <p:spPr>
          <a:xfrm flipH="1">
            <a:off x="556431" y="2015974"/>
            <a:ext cx="79262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F4259D45-F124-4F72-9281-BD4C5EFF4204}"/>
              </a:ext>
            </a:extLst>
          </p:cNvPr>
          <p:cNvSpPr txBox="1"/>
          <p:nvPr/>
        </p:nvSpPr>
        <p:spPr>
          <a:xfrm>
            <a:off x="-60670" y="1769199"/>
            <a:ext cx="1873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C16038-48D1-4334-A907-4CE9A32601AF}"/>
              </a:ext>
            </a:extLst>
          </p:cNvPr>
          <p:cNvSpPr txBox="1"/>
          <p:nvPr/>
        </p:nvSpPr>
        <p:spPr>
          <a:xfrm>
            <a:off x="205887" y="2926432"/>
            <a:ext cx="1220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C859F2-D684-4312-B558-85850ED00EB9}"/>
              </a:ext>
            </a:extLst>
          </p:cNvPr>
          <p:cNvSpPr txBox="1"/>
          <p:nvPr/>
        </p:nvSpPr>
        <p:spPr>
          <a:xfrm>
            <a:off x="389335" y="2218359"/>
            <a:ext cx="999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2066E32-6CA9-46F2-817A-549FEE8B6467}"/>
              </a:ext>
            </a:extLst>
          </p:cNvPr>
          <p:cNvCxnSpPr>
            <a:cxnSpLocks/>
          </p:cNvCxnSpPr>
          <p:nvPr/>
        </p:nvCxnSpPr>
        <p:spPr>
          <a:xfrm flipH="1">
            <a:off x="1780553" y="2492762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8FC6F63-A229-487B-840F-0C8F9CA610A0}"/>
              </a:ext>
            </a:extLst>
          </p:cNvPr>
          <p:cNvCxnSpPr>
            <a:cxnSpLocks/>
          </p:cNvCxnSpPr>
          <p:nvPr/>
        </p:nvCxnSpPr>
        <p:spPr>
          <a:xfrm flipH="1">
            <a:off x="1002824" y="2838359"/>
            <a:ext cx="79262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0C715A1-E8D1-428D-A3CB-EA7FB116478A}"/>
              </a:ext>
            </a:extLst>
          </p:cNvPr>
          <p:cNvSpPr txBox="1"/>
          <p:nvPr/>
        </p:nvSpPr>
        <p:spPr>
          <a:xfrm>
            <a:off x="385723" y="2591584"/>
            <a:ext cx="1873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2106420-0754-4BF1-AF06-3AFF06318299}"/>
              </a:ext>
            </a:extLst>
          </p:cNvPr>
          <p:cNvCxnSpPr>
            <a:cxnSpLocks/>
          </p:cNvCxnSpPr>
          <p:nvPr/>
        </p:nvCxnSpPr>
        <p:spPr>
          <a:xfrm flipH="1">
            <a:off x="5123839" y="1539655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50C99E1-5231-495D-A009-7DC52137AB71}"/>
              </a:ext>
            </a:extLst>
          </p:cNvPr>
          <p:cNvCxnSpPr>
            <a:cxnSpLocks/>
          </p:cNvCxnSpPr>
          <p:nvPr/>
        </p:nvCxnSpPr>
        <p:spPr>
          <a:xfrm flipH="1">
            <a:off x="4409115" y="1885252"/>
            <a:ext cx="72962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5A2D6FE-812C-4963-9964-29A1CEB37E64}"/>
              </a:ext>
            </a:extLst>
          </p:cNvPr>
          <p:cNvCxnSpPr>
            <a:cxnSpLocks/>
          </p:cNvCxnSpPr>
          <p:nvPr/>
        </p:nvCxnSpPr>
        <p:spPr>
          <a:xfrm flipH="1">
            <a:off x="5202699" y="2164467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E6C8003-C150-4788-BFB2-44A818322E94}"/>
              </a:ext>
            </a:extLst>
          </p:cNvPr>
          <p:cNvCxnSpPr>
            <a:cxnSpLocks/>
          </p:cNvCxnSpPr>
          <p:nvPr/>
        </p:nvCxnSpPr>
        <p:spPr>
          <a:xfrm flipH="1">
            <a:off x="4487975" y="2510064"/>
            <a:ext cx="72962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8C153F-EDE1-49FC-BB4A-5329389A002E}"/>
              </a:ext>
            </a:extLst>
          </p:cNvPr>
          <p:cNvCxnSpPr>
            <a:cxnSpLocks/>
          </p:cNvCxnSpPr>
          <p:nvPr/>
        </p:nvCxnSpPr>
        <p:spPr>
          <a:xfrm flipH="1">
            <a:off x="4856449" y="2523957"/>
            <a:ext cx="154559" cy="333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F4D1BC8-9652-4014-8631-581EF87809AD}"/>
              </a:ext>
            </a:extLst>
          </p:cNvPr>
          <p:cNvCxnSpPr>
            <a:cxnSpLocks/>
          </p:cNvCxnSpPr>
          <p:nvPr/>
        </p:nvCxnSpPr>
        <p:spPr>
          <a:xfrm flipH="1">
            <a:off x="4131893" y="2859722"/>
            <a:ext cx="72962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36EF876-1C55-4743-89D1-701EC0BC9930}"/>
              </a:ext>
            </a:extLst>
          </p:cNvPr>
          <p:cNvCxnSpPr>
            <a:cxnSpLocks/>
          </p:cNvCxnSpPr>
          <p:nvPr/>
        </p:nvCxnSpPr>
        <p:spPr>
          <a:xfrm flipH="1">
            <a:off x="1189315" y="2857170"/>
            <a:ext cx="154559" cy="333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334E0D3-443F-4366-9641-0C234E995A73}"/>
              </a:ext>
            </a:extLst>
          </p:cNvPr>
          <p:cNvCxnSpPr>
            <a:cxnSpLocks/>
          </p:cNvCxnSpPr>
          <p:nvPr/>
        </p:nvCxnSpPr>
        <p:spPr>
          <a:xfrm flipH="1">
            <a:off x="464759" y="3192935"/>
            <a:ext cx="72962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BF745D1-BBEF-408D-9849-B69E3F7FCE77}"/>
              </a:ext>
            </a:extLst>
          </p:cNvPr>
          <p:cNvCxnSpPr>
            <a:cxnSpLocks/>
          </p:cNvCxnSpPr>
          <p:nvPr/>
        </p:nvCxnSpPr>
        <p:spPr>
          <a:xfrm flipH="1">
            <a:off x="743308" y="3753473"/>
            <a:ext cx="17108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21F2E1E-BE37-46FA-ABD8-6AB9581948D5}"/>
              </a:ext>
            </a:extLst>
          </p:cNvPr>
          <p:cNvCxnSpPr>
            <a:cxnSpLocks/>
          </p:cNvCxnSpPr>
          <p:nvPr/>
        </p:nvCxnSpPr>
        <p:spPr>
          <a:xfrm flipH="1">
            <a:off x="327561" y="4549104"/>
            <a:ext cx="1496084" cy="9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7F164B27-B305-48BD-BFD9-714547234E5D}"/>
              </a:ext>
            </a:extLst>
          </p:cNvPr>
          <p:cNvSpPr txBox="1"/>
          <p:nvPr/>
        </p:nvSpPr>
        <p:spPr>
          <a:xfrm>
            <a:off x="631126" y="3467791"/>
            <a:ext cx="954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AE5E269-C2C9-4B78-9921-B77ACDB1160E}"/>
              </a:ext>
            </a:extLst>
          </p:cNvPr>
          <p:cNvCxnSpPr>
            <a:cxnSpLocks/>
          </p:cNvCxnSpPr>
          <p:nvPr/>
        </p:nvCxnSpPr>
        <p:spPr>
          <a:xfrm flipH="1">
            <a:off x="1736023" y="3752063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2E4D837-EEE9-472D-9282-CF60FA89BDDB}"/>
              </a:ext>
            </a:extLst>
          </p:cNvPr>
          <p:cNvCxnSpPr>
            <a:cxnSpLocks/>
          </p:cNvCxnSpPr>
          <p:nvPr/>
        </p:nvCxnSpPr>
        <p:spPr>
          <a:xfrm flipH="1">
            <a:off x="958294" y="4097660"/>
            <a:ext cx="79262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7BEC8FEC-D0B8-461F-88B6-28FB8CFB85A9}"/>
              </a:ext>
            </a:extLst>
          </p:cNvPr>
          <p:cNvSpPr txBox="1"/>
          <p:nvPr/>
        </p:nvSpPr>
        <p:spPr>
          <a:xfrm>
            <a:off x="335650" y="3837695"/>
            <a:ext cx="1873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81732A3-FEC6-4F15-90B7-DE9261A9367D}"/>
              </a:ext>
            </a:extLst>
          </p:cNvPr>
          <p:cNvSpPr txBox="1"/>
          <p:nvPr/>
        </p:nvSpPr>
        <p:spPr>
          <a:xfrm>
            <a:off x="158788" y="4285088"/>
            <a:ext cx="1873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Cause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57B247C-4CCF-469A-A2E1-A35DF11CF69D}"/>
              </a:ext>
            </a:extLst>
          </p:cNvPr>
          <p:cNvCxnSpPr>
            <a:cxnSpLocks/>
          </p:cNvCxnSpPr>
          <p:nvPr/>
        </p:nvCxnSpPr>
        <p:spPr>
          <a:xfrm flipH="1">
            <a:off x="1189018" y="4554897"/>
            <a:ext cx="154559" cy="333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B2A692C-8FC8-4729-A7A7-61EABE127AB9}"/>
              </a:ext>
            </a:extLst>
          </p:cNvPr>
          <p:cNvCxnSpPr>
            <a:cxnSpLocks/>
          </p:cNvCxnSpPr>
          <p:nvPr/>
        </p:nvCxnSpPr>
        <p:spPr>
          <a:xfrm flipH="1">
            <a:off x="411289" y="4900494"/>
            <a:ext cx="79262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3CAAB4D2-93B2-4A77-883F-86BE896D7359}"/>
              </a:ext>
            </a:extLst>
          </p:cNvPr>
          <p:cNvSpPr txBox="1"/>
          <p:nvPr/>
        </p:nvSpPr>
        <p:spPr>
          <a:xfrm>
            <a:off x="249392" y="4630862"/>
            <a:ext cx="1165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26D4B70-BF1E-478F-99D6-5B769FDA2043}"/>
              </a:ext>
            </a:extLst>
          </p:cNvPr>
          <p:cNvCxnSpPr>
            <a:cxnSpLocks/>
          </p:cNvCxnSpPr>
          <p:nvPr/>
        </p:nvCxnSpPr>
        <p:spPr>
          <a:xfrm flipH="1">
            <a:off x="819907" y="4904391"/>
            <a:ext cx="154559" cy="333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A8F367-8C37-4162-9711-3D3609401174}"/>
              </a:ext>
            </a:extLst>
          </p:cNvPr>
          <p:cNvCxnSpPr>
            <a:cxnSpLocks/>
          </p:cNvCxnSpPr>
          <p:nvPr/>
        </p:nvCxnSpPr>
        <p:spPr>
          <a:xfrm flipH="1">
            <a:off x="158788" y="5240156"/>
            <a:ext cx="6661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C204381A-57A0-4969-88FD-12FE5BF85DA6}"/>
              </a:ext>
            </a:extLst>
          </p:cNvPr>
          <p:cNvSpPr txBox="1"/>
          <p:nvPr/>
        </p:nvSpPr>
        <p:spPr>
          <a:xfrm>
            <a:off x="-55115" y="4976636"/>
            <a:ext cx="102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Sub-Cause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9E96B5-73CA-4A7D-A3DA-F54E6EB29A1C}"/>
              </a:ext>
            </a:extLst>
          </p:cNvPr>
          <p:cNvSpPr txBox="1"/>
          <p:nvPr/>
        </p:nvSpPr>
        <p:spPr>
          <a:xfrm>
            <a:off x="1515751" y="81448"/>
            <a:ext cx="49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Fishbone Diagram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5D9DCA87-F368-45BC-B3EE-DB4C7CF19D1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" t="15161" r="896" b="17313"/>
          <a:stretch/>
        </p:blipFill>
        <p:spPr bwMode="auto">
          <a:xfrm>
            <a:off x="94050" y="6226056"/>
            <a:ext cx="3050822" cy="550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506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8173734FE784FB17B172C0B01B374" ma:contentTypeVersion="2" ma:contentTypeDescription="Create a new document." ma:contentTypeScope="" ma:versionID="0aa11b181a56f12b8ad1ba4f1cb6da65">
  <xsd:schema xmlns:xsd="http://www.w3.org/2001/XMLSchema" xmlns:xs="http://www.w3.org/2001/XMLSchema" xmlns:p="http://schemas.microsoft.com/office/2006/metadata/properties" xmlns:ns2="747a196c-b646-4ca9-b149-3ed6442a3911" targetNamespace="http://schemas.microsoft.com/office/2006/metadata/properties" ma:root="true" ma:fieldsID="4c64c2fd8fc56ad5518dd72a38758c63" ns2:_="">
    <xsd:import namespace="747a196c-b646-4ca9-b149-3ed6442a3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a196c-b646-4ca9-b149-3ed6442a3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FE7FB8-281F-4294-9096-FA05FA8C8B4F}"/>
</file>

<file path=customXml/itemProps2.xml><?xml version="1.0" encoding="utf-8"?>
<ds:datastoreItem xmlns:ds="http://schemas.openxmlformats.org/officeDocument/2006/customXml" ds:itemID="{0EA9EE2C-0085-4BAF-AEB9-7ABF27E01BF8}"/>
</file>

<file path=customXml/itemProps3.xml><?xml version="1.0" encoding="utf-8"?>
<ds:datastoreItem xmlns:ds="http://schemas.openxmlformats.org/officeDocument/2006/customXml" ds:itemID="{BA0A1822-57CC-47D0-B093-0B6B0BCBDC40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220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 N Sena</dc:creator>
  <cp:lastModifiedBy>Yvette N Sena</cp:lastModifiedBy>
  <cp:revision>7</cp:revision>
  <dcterms:created xsi:type="dcterms:W3CDTF">2023-01-04T19:25:57Z</dcterms:created>
  <dcterms:modified xsi:type="dcterms:W3CDTF">2023-05-05T13:35:28Z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0x0101009158173734FE784FB17B172C0B01B374</vt:lpwstr>
  </property>
</Properties>
</file>